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4" r:id="rId3"/>
    <p:sldId id="28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00" r:id="rId12"/>
    <p:sldId id="259" r:id="rId13"/>
    <p:sldId id="261" r:id="rId14"/>
    <p:sldId id="298" r:id="rId15"/>
    <p:sldId id="299" r:id="rId16"/>
    <p:sldId id="272" r:id="rId17"/>
    <p:sldId id="286" r:id="rId18"/>
    <p:sldId id="301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2107F0-8AC1-40DF-A31E-C994CD664C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2C908-2286-43E0-9696-360C2A81E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49B5-05EC-4897-93D1-9F9D0F60F0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64AB-297F-4A7A-B8DD-BCC75B02C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99A9F-67F3-4FE8-9280-DF73D7A9E8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47FC2-70CF-4AE4-81B9-88A530B597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D397-7924-48DE-9D6A-5DA741383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5B6B5-3FF6-40A9-89D7-2A7547815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D018E-51CB-4AEF-A228-7D04B18BF8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ABD2A-539D-462C-8168-B04171A92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19C89-B9EA-4CC6-AE31-09DC81C27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3EB107C-628D-4F8C-9854-7F8F94025DA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Профилактика суицида</a:t>
            </a:r>
          </a:p>
          <a:p>
            <a:pPr algn="r">
              <a:buFontTx/>
              <a:buNone/>
            </a:pPr>
            <a:r>
              <a:rPr lang="ru-RU" sz="1600" b="1" i="1" dirty="0"/>
              <a:t> </a:t>
            </a:r>
          </a:p>
          <a:p>
            <a:pPr algn="r">
              <a:buFontTx/>
              <a:buNone/>
            </a:pPr>
            <a:endParaRPr lang="ru-RU" sz="1600" b="1" i="1" dirty="0"/>
          </a:p>
          <a:p>
            <a:pPr algn="r">
              <a:buFontTx/>
              <a:buNone/>
            </a:pPr>
            <a:endParaRPr lang="ru-RU" sz="1600" b="1" i="1" dirty="0"/>
          </a:p>
          <a:p>
            <a:pPr algn="r">
              <a:buFontTx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ГБОУ СОШ № 352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Степановна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Холфина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 descr="1258785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4191000" cy="365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Спусковым крючком для подросткового суицида часто становится подобный поступок молодёжного кумира, героя книг или фильмов, близких друзей или любимых</a:t>
            </a: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Подростки часто рассматривают суицидальные попытки как своеобразную, но подконтрольную взрослым игру, оставаясь в глубине души уверенными, что те не разрешат им довести суицид до конца</a:t>
            </a:r>
          </a:p>
          <a:p>
            <a:pPr>
              <a:buClr>
                <a:srgbClr val="660066"/>
              </a:buClr>
              <a:buNone/>
            </a:pPr>
            <a:r>
              <a:rPr lang="ru-RU" sz="2800" dirty="0"/>
              <a:t> </a:t>
            </a:r>
          </a:p>
          <a:p>
            <a:pPr>
              <a:buClr>
                <a:srgbClr val="660066"/>
              </a:buClr>
              <a:buNone/>
            </a:pPr>
            <a:r>
              <a:rPr lang="ru-RU" sz="2800" dirty="0"/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660066"/>
                </a:solidFill>
                <a:latin typeface="Times New Roman" pitchFamily="18" charset="0"/>
              </a:rPr>
              <a:t>Группа риска </a:t>
            </a:r>
            <a:r>
              <a:rPr lang="ru-RU" sz="3200" dirty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dirty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Отличники</a:t>
            </a:r>
            <a:r>
              <a:rPr lang="ru-RU" sz="2800" dirty="0">
                <a:latin typeface="Times New Roman" pitchFamily="18" charset="0"/>
              </a:rPr>
              <a:t>, т. к. к ним все предъявляют повышенные требования. К тому же эти дети редко бывают приняты в социальной группе сверстников, что также может привести к суицидальному </a:t>
            </a:r>
            <a:r>
              <a:rPr lang="ru-RU" sz="2800" dirty="0" smtClean="0">
                <a:latin typeface="Times New Roman" pitchFamily="18" charset="0"/>
              </a:rPr>
              <a:t>исходу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Дети</a:t>
            </a:r>
            <a:r>
              <a:rPr lang="ru-RU" sz="2800" dirty="0">
                <a:latin typeface="Times New Roman" pitchFamily="18" charset="0"/>
              </a:rPr>
              <a:t>, которые резко снижают успехи в учебной деятельности, естественно вызывая тем самым недоумение и возмущение родителей и </a:t>
            </a:r>
            <a:r>
              <a:rPr lang="ru-RU" sz="2800" dirty="0" smtClean="0">
                <a:latin typeface="Times New Roman" pitchFamily="18" charset="0"/>
              </a:rPr>
              <a:t>учителей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Дети</a:t>
            </a:r>
            <a:r>
              <a:rPr lang="ru-RU" sz="2800" dirty="0">
                <a:latin typeface="Times New Roman" pitchFamily="18" charset="0"/>
              </a:rPr>
              <a:t>, к которым окружающие предъявляют завышенные требования, а они в силу субъективных причин не могут их </a:t>
            </a:r>
            <a:r>
              <a:rPr lang="ru-RU" sz="2800" dirty="0" smtClean="0">
                <a:latin typeface="Times New Roman" pitchFamily="18" charset="0"/>
              </a:rPr>
              <a:t>выполнить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повышенной тревожностью и склонностью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депрессиям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/>
            <a:endParaRPr lang="ru-RU" sz="3600" i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</a:rPr>
              <a:t>Если человек серьезно задумал совершить самоубийство, то обычно об этом не трудно догадаться по ряду характерных признаков, которые можно разделить на три группы: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словесные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поведенческие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ситуационные</a:t>
            </a:r>
            <a:endParaRPr lang="ru-RU" sz="4400" dirty="0">
              <a:latin typeface="Times New Roman" pitchFamily="18" charset="0"/>
            </a:endParaRPr>
          </a:p>
        </p:txBody>
      </p:sp>
      <p:pic>
        <p:nvPicPr>
          <p:cNvPr id="8196" name="Picture 4" descr="i?id=167305998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766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Словесные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Человек, готовящийся совершить самоубийство часто ГОВОРИТ о своем душевном состоянии. Он или она могут:</a:t>
            </a:r>
            <a:endParaRPr lang="ru-RU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Прямо или явно говорить о смерти: «Я не могу так дальше жить», «Я собираюсь покончить с собой»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Косвенно намекать о своем намерении: «Я больше не буду ни для кого проблемой», «Тебе больше не придется обо мне волноваться»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Много шутить на тему самоубийства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Проявлять нездоровую заинтересованность вопросами смерти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endParaRPr 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Поведенческие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Раздавать другим вещи, имеющие большую личную значимость, окончательно приводить в порядок дела, мириться с давними врагами Демонстрировать радикальные перемены в поведении: слишком мало или слишком много спать, есть, стать неряшливым; начать пропускать занятия, не выполнять домашние задания, избегать общения с одноклассниками; проявлять раздражительность, угрюмость, находится в подавленном настроении, замкнуться от семьи и друзей; быть чрезмерно деятельным, или наоборот, безразличным к окружающему миру; ощущать попеременно то внезапную эйфорию, то приступы отчаяния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Ситуационные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	Человек может решится на самоубийство если: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Социально изолирован (не имеет друзей), чувствует себя отверженным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Живет в нестабильном окружении (кризис в семье, алкоголизм)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Ощущает себя жертвой насилия – физического, сексуального или эмоционального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Предпринимал раньше попытки суицида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Перенес тяжелую потерю (смерть кого-то из близких, развод родителей)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Слишком критически настроен по отношению к себе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Имеет склонность к самоубийству вследствие того, что оно совершалось кем-то из друзей, знакомых или членов семьи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077200" cy="10795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Что делать?</a:t>
            </a:r>
            <a:r>
              <a:rPr lang="ru-RU" sz="5400" dirty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5400" dirty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54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выслушайте решившегося на самоубийство подростка, в состоянии душевного кризиса, прежде всего необходим кто-нибудь, кто готов выслушать. Приложите все усилия, чтобы понять проблему, скрытую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серьезность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намерений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чувств ребенка. Если он или она уже имеют конкретный план самоубийства, ситуация более острая, чем если эти планы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расплывчаты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неопределенны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algn="ctr"/>
            <a:endParaRPr lang="ru-RU" sz="40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Оцените глубину эмоционального кризиса. Подросток: может испытывать серьезные трудности, но при этом и не помышлять о самоубийстве. А вот если человек, недавно находящейся в состоянии депрессии, вдруг начинает бурную, неустанную деятельность такое поведение также может служить основанием для тревоги.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отнеситесь ко всем, даже самым незначительным обидам и жалобам.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бойтесь прямо спросить, не думают ли они о самоубийстве. Опыт показывает, что такой вопрос редко приносит вред. Часто подросток бывает рад возможности высказать свои проблемы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60066"/>
                </a:solidFill>
                <a:latin typeface="Times New Roman" pitchFamily="18" charset="0"/>
              </a:rPr>
              <a:t>А теперь самое главное!</a:t>
            </a:r>
            <a:endParaRPr lang="ru-RU" sz="40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Вы заметили какие-либо признаки из вышеперечисленных – немедленно обращайтесь за помощью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Холфина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Наталья Степановна 8(906)2752217,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vk.com/id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449954736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Социальный педагог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Сеппеляйнен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Мария Игоревна 8(996)7913541 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ППМСЦ Красносельского района тел. для записи </a:t>
            </a:r>
          </a:p>
          <a:p>
            <a:pPr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743-71-75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«Горячую линию» по телефону 747-13-40 анонимно может позвонить ребенок, подросток, их родители или законные представители. Цель такой помощи – способствовать профилактике семейного неблагополучия, стрессовых и суицидальных настроений детей и подростков, защите их прав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Также можно воспользоваться единым общероссийским телефоном доверия для детей, подростков и их родителей: 8-800-2000-122, и другими телефонами доверия: 004, 576-10-10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за </a:t>
            </a:r>
          </a:p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внимание</a:t>
            </a:r>
            <a:endParaRPr lang="ru-RU" sz="7200" b="1" dirty="0">
              <a:solidFill>
                <a:srgbClr val="660066"/>
              </a:solidFill>
              <a:effectLst/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7200" b="1" i="1" dirty="0">
                <a:solidFill>
                  <a:srgbClr val="660066"/>
                </a:solidFill>
                <a:effectLst/>
                <a:latin typeface="Times New Roman" pitchFamily="18" charset="0"/>
              </a:rPr>
              <a:t> </a:t>
            </a:r>
          </a:p>
          <a:p>
            <a:pPr algn="ctr"/>
            <a:endParaRPr lang="ru-RU" sz="7200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статистическим данным, опубликованным в официальных отчетах МЗ РФ, за последние 3 года количество детских суицидов увеличилось на 37% (включая тех, кого удалось спасти). Чаще всего оканчивают жизнь самоубийством подростки в возрасте от 12 до 14 лет. Причем это не беспризорники или дети из неблагополучных семей, где родителям до них нет дела. В 78% зарегистрированных суицидов – это дети из вполне обеспеченных и благополучных (на первый взгляд) семей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7150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effectLst/>
              </a:rPr>
              <a:t>   </a:t>
            </a:r>
            <a:r>
              <a:rPr lang="ru-RU" b="1" i="1" u="sng" dirty="0" smtClean="0">
                <a:effectLst/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–осознанный акт устранения из жизни под воздействием острых психотравмирующих ситуаций, при котором собственная жизнь теряет для человека 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смысл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Суицидальное поведение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это проявление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суицидальной активности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– мысли, намерения,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высказывания, угрозы,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попытки, покушения</a:t>
            </a:r>
            <a:endParaRPr lang="ru-RU" b="1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06" name="Picture 6" descr="13-web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2590800"/>
            <a:ext cx="2120900" cy="3170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</a:t>
            </a:r>
            <a:r>
              <a:rPr lang="en-US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емонстративный</a:t>
            </a:r>
            <a:endParaRPr lang="en-US" sz="5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Аффективный</a:t>
            </a:r>
          </a:p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en-US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Истинный</a:t>
            </a:r>
            <a:endParaRPr lang="ru-RU" sz="5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ü"/>
            </a:pPr>
            <a:endParaRPr lang="ru-RU" sz="5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</a:rPr>
              <a:t>Демонстративное суицидальное поведение – это изображение попыток самоубийства без реального намеренья покончить с жизнью, с расчетом на спасение. Все действия направлены на привлечение внимания, жалость, сочувствие, возмездие за обиду, несправедливость. Место совершения попытки самоубийства указывает на его адрес: дома – родным, в компании сверстников – кому-то из них</a:t>
            </a: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</a:rPr>
              <a:t>Разновидность демонстративного суицидального поведения – это </a:t>
            </a:r>
            <a:r>
              <a:rPr lang="ru-RU" dirty="0" err="1" smtClean="0">
                <a:latin typeface="Times New Roman" pitchFamily="18" charset="0"/>
              </a:rPr>
              <a:t>самоповреждающее</a:t>
            </a:r>
            <a:r>
              <a:rPr lang="ru-RU" dirty="0" smtClean="0">
                <a:latin typeface="Times New Roman" pitchFamily="18" charset="0"/>
              </a:rPr>
              <a:t> поведение (множественные порезы на руках, ногах и других частях тела).</a:t>
            </a:r>
          </a:p>
          <a:p>
            <a:pPr algn="ctr">
              <a:buClr>
                <a:srgbClr val="660066"/>
              </a:buClr>
              <a:buNone/>
            </a:pPr>
            <a:r>
              <a:rPr lang="ru-RU" i="1" dirty="0" smtClean="0">
                <a:latin typeface="Times New Roman" pitchFamily="18" charset="0"/>
              </a:rPr>
              <a:t>2 причины: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</a:rPr>
              <a:t>Подросток не справляется с количеством и интенсивностью своих эмоций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</a:rPr>
              <a:t>Подросток испытывает очень мало эмоций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</a:rPr>
              <a:t>Аффективное суицидальное поведение – тип поведения, характеризующийся действиями, совершаемыми на высоте аффекта. Суицид во время аффекта может носить черты спектакля, но может быть и серьезным намереньем, хотя и мимолетным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3600" dirty="0" smtClean="0">
                <a:latin typeface="Times New Roman" pitchFamily="18" charset="0"/>
              </a:rPr>
              <a:t>	Истинное суицидальное поведение – намеренное, обдуманное поведение, направленное на реализацию самоубийства, иногда долго вынашиваемое. Подросток заботится об эффективности действия и отсутствии помех при их совершении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Причины 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</a:rPr>
              <a:t>еблагополучные семьи: подростки часто воспринимают конфликты в семье, как собственную вину, возникает ощущение эмоциональной и социальной изоляции, чувство беспомощности и отчаяния. Они уверены, что у них нет будущего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Школьные проблемы: потеря или осуждение группой может стать тем фактором, который способен подтолкнуть подростка к суициду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Стресс: любой человек подвергается стрессу, однако подростки особенно уязвимы и ранимы, что объясняется их особенно острым восприятием существующих 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768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Океан</vt:lpstr>
      <vt:lpstr>Слайд 1</vt:lpstr>
      <vt:lpstr>Слайд 2</vt:lpstr>
      <vt:lpstr>Слайд 3</vt:lpstr>
      <vt:lpstr>Виды суицида:</vt:lpstr>
      <vt:lpstr>Виды суицида</vt:lpstr>
      <vt:lpstr>Виды суицида</vt:lpstr>
      <vt:lpstr>Виды суицида</vt:lpstr>
      <vt:lpstr>Виды суицида</vt:lpstr>
      <vt:lpstr>Причины суицида</vt:lpstr>
      <vt:lpstr>Слайд 10</vt:lpstr>
      <vt:lpstr>Группа риска  </vt:lpstr>
      <vt:lpstr>Слайд 12</vt:lpstr>
      <vt:lpstr>Словесные признаки</vt:lpstr>
      <vt:lpstr>Поведенческие признаки</vt:lpstr>
      <vt:lpstr>Ситуационные признаки</vt:lpstr>
      <vt:lpstr>Что делать? </vt:lpstr>
      <vt:lpstr>Слайд 17</vt:lpstr>
      <vt:lpstr>А теперь самое главное!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cp:lastPrinted>1601-01-01T00:00:00Z</cp:lastPrinted>
  <dcterms:created xsi:type="dcterms:W3CDTF">1601-01-01T00:00:00Z</dcterms:created>
  <dcterms:modified xsi:type="dcterms:W3CDTF">2019-10-23T07:23:56Z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